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ExtraLight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나눔명조 ExtraBold" panose="02020603020101020101" pitchFamily="18" charset="-127"/>
      <p:bold r:id="rId22"/>
    </p:embeddedFont>
    <p:embeddedFont>
      <p:font typeface="에스코어 드림 5 Medium" panose="020B0503030302020204" pitchFamily="34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harmonman Regular" panose="020B0600000101010101" charset="-34"/>
      <p:regular r:id="rId28"/>
    </p:embeddedFont>
    <p:embeddedFont>
      <p:font typeface="Noto Sans" panose="020B0502040504020204" pitchFamily="34" charset="0"/>
      <p:regular r:id="rId29"/>
    </p:embeddedFont>
    <p:embeddedFont>
      <p:font typeface="Vidaloka " panose="020B0600000101010101" charset="0"/>
      <p:regular r:id="rId30"/>
    </p:embeddedFont>
    <p:embeddedFont>
      <p:font typeface="아리따-돋움4.0(OTF)-SemiBold" panose="02020603020101020101" pitchFamily="18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421"/>
    <a:srgbClr val="181818"/>
    <a:srgbClr val="C1DEDC"/>
    <a:srgbClr val="58B3B5"/>
    <a:srgbClr val="3E4663"/>
    <a:srgbClr val="4C5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606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gdayy.dothome.co.kr/hankook/index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dayy.dothome.co.kr/images/glasslock.jpg" TargetMode="External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hyperlink" Target="https://gdayy.dothome.co.k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hyperlink" Target="gdayy.dothome.co.kr" TargetMode="External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1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gdayy.dothome.co.kr/caffebene/index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gdayy.dothome.co.kr/yuhan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700" y="1663700"/>
            <a:ext cx="13182600" cy="6718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825500"/>
            <a:ext cx="76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24370F">
                    <a:alpha val="70196"/>
                  </a:srgbClr>
                </a:solidFill>
                <a:latin typeface="Pretendard SemiBold"/>
              </a:rPr>
              <a:t>2024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700000">
            <a:off x="736600" y="952500"/>
            <a:ext cx="101600" cy="101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">
            <a:off x="13284200" y="736600"/>
            <a:ext cx="6858000" cy="844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">
            <a:off x="13639800" y="901700"/>
            <a:ext cx="6858000" cy="844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">
            <a:off x="13995400" y="1104900"/>
            <a:ext cx="6858000" cy="844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2300" y="1739900"/>
            <a:ext cx="3810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1800" y="21209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3500" y="87503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13665200" y="5118100"/>
            <a:ext cx="457200" cy="45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1200" y="8343900"/>
            <a:ext cx="4076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PHONE</a:t>
            </a: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010.8448.9781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E-Mail</a:t>
            </a: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yeeeii116@gmail.com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" y="3086100"/>
            <a:ext cx="6438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[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디지털디자인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]UIUX 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반응형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웹디자인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&amp;</a:t>
            </a:r>
            <a:r>
              <a:rPr lang="ko-KR" sz="1800" b="0" i="0" u="none" strike="noStrike" dirty="0" err="1">
                <a:solidFill>
                  <a:srgbClr val="24370F">
                    <a:alpha val="70196"/>
                  </a:srgbClr>
                </a:solidFill>
                <a:ea typeface="Pretendard Light"/>
              </a:rPr>
              <a:t>웹퍼블리셔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(</a:t>
            </a:r>
            <a:r>
              <a:rPr lang="ko-KR" sz="1800" b="0" i="0" u="none" strike="noStrike" dirty="0" err="1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프론트엔드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) 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양성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 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1000" y="4711700"/>
            <a:ext cx="47244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900" b="0" i="0" u="none" strike="noStrike" dirty="0" err="1">
                <a:solidFill>
                  <a:srgbClr val="FFFFFF"/>
                </a:solidFill>
                <a:latin typeface="Charmonman Regular"/>
              </a:rPr>
              <a:t>Ahnyeri</a:t>
            </a:r>
            <a:endParaRPr lang="en-US" sz="7900" b="0" i="0" u="none" strike="noStrike" dirty="0">
              <a:solidFill>
                <a:srgbClr val="FFFFFF"/>
              </a:solidFill>
              <a:latin typeface="Charmonman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00000">
            <a:off x="8382000" y="7366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00000">
            <a:off x="8432800" y="11303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00000">
            <a:off x="8445500" y="1536700"/>
            <a:ext cx="6858000" cy="844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80000">
            <a:off x="13157200" y="15240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80000">
            <a:off x="12865100" y="15367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80000">
            <a:off x="9067800" y="79629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9753600" y="25400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2024.10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JS, jQuery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한국앤컴퍼니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5930900"/>
            <a:ext cx="5143500" cy="158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6600" y="698500"/>
            <a:ext cx="2806700" cy="899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1100" y="3086100"/>
            <a:ext cx="61722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47700"/>
            <a:ext cx="8064500" cy="6184900"/>
          </a:xfrm>
          <a:prstGeom prst="rect">
            <a:avLst/>
          </a:prstGeom>
        </p:spPr>
      </p:pic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5232400"/>
            <a:ext cx="65024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352" y="761148"/>
            <a:ext cx="5522048" cy="32472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400" y="7302500"/>
            <a:ext cx="1955800" cy="116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8128000"/>
            <a:ext cx="6121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①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GSAP, AOS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활용한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동적인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②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동영상을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배경으로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둔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33FF65-C550-4F09-9D18-41EBF3797954}"/>
              </a:ext>
            </a:extLst>
          </p:cNvPr>
          <p:cNvGrpSpPr/>
          <p:nvPr/>
        </p:nvGrpSpPr>
        <p:grpSpPr>
          <a:xfrm>
            <a:off x="13544391" y="3338528"/>
            <a:ext cx="2816912" cy="1271572"/>
            <a:chOff x="9601200" y="2857500"/>
            <a:chExt cx="2816912" cy="12715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4F937-A778-4193-846F-AAA09FAB4665}"/>
                </a:ext>
              </a:extLst>
            </p:cNvPr>
            <p:cNvSpPr txBox="1"/>
            <p:nvPr/>
          </p:nvSpPr>
          <p:spPr>
            <a:xfrm>
              <a:off x="9601200" y="2962245"/>
              <a:ext cx="1054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4C5C3B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COLOR</a:t>
              </a:r>
              <a:endParaRPr lang="ko-KR" altLang="en-US" sz="2000" dirty="0">
                <a:solidFill>
                  <a:srgbClr val="4C5C3B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43692F-5C8C-4418-A6FA-692640586D31}"/>
                </a:ext>
              </a:extLst>
            </p:cNvPr>
            <p:cNvSpPr txBox="1"/>
            <p:nvPr/>
          </p:nvSpPr>
          <p:spPr>
            <a:xfrm>
              <a:off x="9601200" y="3728962"/>
              <a:ext cx="1035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4C5C3B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FONTS</a:t>
              </a:r>
              <a:endParaRPr lang="ko-KR" altLang="en-US" sz="2000" dirty="0">
                <a:solidFill>
                  <a:srgbClr val="4C5C3B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825650B-BA70-4CC3-B403-B14E72BA407B}"/>
                </a:ext>
              </a:extLst>
            </p:cNvPr>
            <p:cNvSpPr/>
            <p:nvPr/>
          </p:nvSpPr>
          <p:spPr>
            <a:xfrm>
              <a:off x="10820400" y="2857500"/>
              <a:ext cx="609600" cy="609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DDA630F-B858-459B-A62B-343C7E64CDAC}"/>
                </a:ext>
              </a:extLst>
            </p:cNvPr>
            <p:cNvSpPr/>
            <p:nvPr/>
          </p:nvSpPr>
          <p:spPr>
            <a:xfrm>
              <a:off x="11689443" y="28575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6D3FC-42B0-4F5C-A80A-F00F0E49D0D2}"/>
                </a:ext>
              </a:extLst>
            </p:cNvPr>
            <p:cNvSpPr txBox="1"/>
            <p:nvPr/>
          </p:nvSpPr>
          <p:spPr>
            <a:xfrm>
              <a:off x="10781125" y="3728962"/>
              <a:ext cx="1636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 panose="020B0502040504020204" pitchFamily="34" charset="0"/>
                </a:rPr>
                <a:t>Hankook KR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 panose="020B0502040504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8267700" y="7620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00000">
            <a:off x="8432800" y="11303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8547100" y="1524000"/>
            <a:ext cx="6858000" cy="844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12166600" y="12573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80000">
            <a:off x="11861800" y="13716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80000">
            <a:off x="9855200" y="85598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9144000" y="31115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2024.09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리디자인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Figma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글라스락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5905500"/>
            <a:ext cx="4165600" cy="115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0600" y="571500"/>
            <a:ext cx="3581400" cy="9156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2900" y="3086100"/>
            <a:ext cx="61722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841500" cy="77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3683000"/>
            <a:ext cx="8420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1.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브랜드의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제품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서비스를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처음으로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접하게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되는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랜딩페이지가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동영상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하나만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있는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한페이지로만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구성되어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있어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단조로움이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느껴질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있으며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정보탐색에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불편을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있다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2.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버튼을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눌렀을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메뉴가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나오는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것은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 err="1">
                <a:solidFill>
                  <a:srgbClr val="24370F">
                    <a:alpha val="80000"/>
                  </a:srgbClr>
                </a:solidFill>
                <a:ea typeface="Pretendard Light"/>
              </a:rPr>
              <a:t>깔끔해보이나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정보탐색을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위해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이러한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기능은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창의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크기가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줄어들어서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한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페이지에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나열하기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어려울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때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사용하는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좋을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것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같다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5194300"/>
            <a:ext cx="1181100" cy="106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9300" y="6311900"/>
            <a:ext cx="8445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기존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 err="1">
                <a:solidFill>
                  <a:srgbClr val="24370F">
                    <a:alpha val="80000"/>
                  </a:srgbClr>
                </a:solidFill>
                <a:ea typeface="Pretendard Light"/>
              </a:rPr>
              <a:t>글라스락의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altLang="en-US" b="1" dirty="0">
                <a:solidFill>
                  <a:srgbClr val="24370F">
                    <a:alpha val="80000"/>
                  </a:srgbClr>
                </a:solidFill>
                <a:latin typeface="Pretendard Light"/>
                <a:ea typeface="Pretendard Light"/>
              </a:rPr>
              <a:t>로고 색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을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사용하고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하얀색과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검정색을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사용하여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깔끔한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느낌으로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제작했다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7340600"/>
            <a:ext cx="1130300" cy="812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49300" y="7912100"/>
            <a:ext cx="8445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상단에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눈에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보이도록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변경했으며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색을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다양하게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않아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자칫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밋밋함을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있어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Hover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확대되거나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바뀌는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등의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효과를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사용하여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단조로움에서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벗어나고자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했다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또한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Swiper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사용하여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다양한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제품들을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편하게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있도록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제작하였다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10" name="Picture 10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400" y="571500"/>
            <a:ext cx="8356600" cy="9156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1919770100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400000">
            <a:off x="-4114800" y="5118100"/>
            <a:ext cx="90424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 rot="-10800000">
            <a:off x="342900" y="5372100"/>
            <a:ext cx="139700" cy="12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 rot="-10800000">
            <a:off x="342900" y="7581900"/>
            <a:ext cx="1397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 rot="-10800000">
            <a:off x="342900" y="3175000"/>
            <a:ext cx="1397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727700"/>
            <a:ext cx="4826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5676900"/>
            <a:ext cx="12319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7800" y="5727700"/>
            <a:ext cx="4826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5800" y="5676900"/>
            <a:ext cx="11684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0" y="5727700"/>
            <a:ext cx="4826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0300" y="5676900"/>
            <a:ext cx="1244600" cy="736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0" y="7454900"/>
            <a:ext cx="4445000" cy="2006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2730500"/>
            <a:ext cx="3048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730500"/>
            <a:ext cx="3048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2730500"/>
            <a:ext cx="304800" cy="292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40000">
            <a:off x="15557500" y="7251700"/>
            <a:ext cx="2463800" cy="303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240000">
            <a:off x="15646400" y="7366000"/>
            <a:ext cx="2463800" cy="303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40000">
            <a:off x="15722600" y="7493000"/>
            <a:ext cx="2463800" cy="303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16598900" y="74168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">
            <a:off x="16484600" y="7493000"/>
            <a:ext cx="635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">
            <a:off x="16510000" y="10185400"/>
            <a:ext cx="635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0000">
            <a:off x="15735300" y="8356600"/>
            <a:ext cx="165100" cy="16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20000">
            <a:off x="11722100" y="6184900"/>
            <a:ext cx="3835400" cy="698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17600" y="8128000"/>
            <a:ext cx="4089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Portfolio by  Ahn Yeri</a:t>
            </a:r>
          </a:p>
          <a:p>
            <a:pPr lvl="0" algn="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PHONE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010.8448.9781</a:t>
            </a:r>
          </a:p>
          <a:p>
            <a:pPr lvl="0" algn="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E-Mail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yeeeii116@gmail.com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2222500"/>
            <a:ext cx="15659100" cy="4495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604000" y="4978400"/>
            <a:ext cx="5092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저의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포트폴리오를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읽어주셔서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감사합니다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저에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궁금하신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점이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있으시다면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언제든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연락주세요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!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6324600"/>
            <a:ext cx="3048000" cy="546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7000" y="6515100"/>
            <a:ext cx="101600" cy="177800"/>
          </a:xfrm>
          <a:prstGeom prst="rect">
            <a:avLst/>
          </a:prstGeom>
        </p:spPr>
      </p:pic>
      <p:sp>
        <p:nvSpPr>
          <p:cNvPr id="24" name="TextBox 24">
            <a:hlinkClick r:id="rId15" action="ppaction://hlinkfile" tooltip="gdayy.dothome.co.kr"/>
          </p:cNvPr>
          <p:cNvSpPr txBox="1"/>
          <p:nvPr/>
        </p:nvSpPr>
        <p:spPr>
          <a:xfrm>
            <a:off x="7874000" y="6413500"/>
            <a:ext cx="2387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1" i="0" strike="noStrike" dirty="0">
                <a:solidFill>
                  <a:schemeClr val="bg1">
                    <a:alpha val="80000"/>
                  </a:schemeClr>
                </a:solidFill>
                <a:ea typeface="Pretendard Ligh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</a:t>
            </a:r>
            <a:r>
              <a:rPr lang="en-US" sz="2100" b="1" i="0" u="none" strike="noStrike" dirty="0">
                <a:solidFill>
                  <a:srgbClr val="FFFFF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1" i="0" u="none" strike="noStrike" dirty="0">
                <a:solidFill>
                  <a:srgbClr val="FFFFFF">
                    <a:alpha val="80000"/>
                  </a:srgbClr>
                </a:solidFill>
                <a:ea typeface="Pretendard Light"/>
              </a:rPr>
              <a:t>보러</a:t>
            </a:r>
            <a:r>
              <a:rPr lang="en-US" sz="2100" b="1" i="0" u="none" strike="noStrike" dirty="0">
                <a:solidFill>
                  <a:srgbClr val="FFFFF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1" i="0" u="none" strike="noStrike" dirty="0">
                <a:solidFill>
                  <a:srgbClr val="FFFFFF">
                    <a:alpha val="80000"/>
                  </a:srgbClr>
                </a:solidFill>
                <a:ea typeface="Pretendard Light"/>
              </a:rPr>
              <a:t>가기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5257800"/>
            <a:ext cx="7594600" cy="199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3048000"/>
            <a:ext cx="7594600" cy="199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838200"/>
            <a:ext cx="75946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64400" y="5321300"/>
            <a:ext cx="44196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0274300" y="24765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spc="-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#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0" y="2895600"/>
            <a:ext cx="280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1" u="none" strike="noStrike">
                <a:solidFill>
                  <a:srgbClr val="24370F">
                    <a:alpha val="80000"/>
                  </a:srgbClr>
                </a:solidFill>
                <a:latin typeface="Vidaloka "/>
              </a:rPr>
              <a:t>PROFILE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4300" y="46736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spc="-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#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0800" y="5092700"/>
            <a:ext cx="3949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1" u="none" strike="noStrike">
                <a:solidFill>
                  <a:srgbClr val="24370F">
                    <a:alpha val="80000"/>
                  </a:srgbClr>
                </a:solidFill>
                <a:latin typeface="Vidaloka "/>
              </a:rPr>
              <a:t>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300" y="4914900"/>
            <a:ext cx="2971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CAFFEBENE</a:t>
            </a:r>
          </a:p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</a:t>
            </a:r>
            <a:r>
              <a:rPr lang="ko-KR" sz="1600" b="1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유한건강생활</a:t>
            </a:r>
          </a:p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</a:t>
            </a:r>
            <a:r>
              <a:rPr lang="ko-KR" sz="1600" b="1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한국앤컴퍼니</a:t>
            </a:r>
          </a:p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</a:t>
            </a:r>
            <a:r>
              <a:rPr lang="ko-KR" sz="1600" b="1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글라스락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4300" y="68834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spc="-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#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0800" y="72898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1" u="none" strike="noStrike">
                <a:solidFill>
                  <a:srgbClr val="24370F">
                    <a:alpha val="80000"/>
                  </a:srgbClr>
                </a:solidFill>
                <a:latin typeface="Vidaloka "/>
              </a:rPr>
              <a:t>CONTACT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3721100"/>
            <a:ext cx="66802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57200" y="584200"/>
            <a:ext cx="18859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92100" y="9766300"/>
            <a:ext cx="188595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0" y="9105900"/>
            <a:ext cx="1003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DFE3DB">
                    <a:alpha val="70196"/>
                  </a:srgbClr>
                </a:solidFill>
                <a:latin typeface="Pretendard ExtraLight"/>
              </a:rPr>
              <a:t>@  2024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0" y="8978900"/>
            <a:ext cx="3340100" cy="82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3100" y="1333500"/>
            <a:ext cx="75057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#1</a:t>
            </a:r>
          </a:p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PROFILE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571500"/>
            <a:ext cx="20980400" cy="952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9800" y="2019300"/>
            <a:ext cx="145161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8000" b="0" i="1" u="none" strike="noStrike" dirty="0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웹디자이너</a:t>
            </a:r>
            <a:r>
              <a:rPr lang="en-US" sz="8000" b="0" i="1" u="none" strike="noStrike" dirty="0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sz="8000" b="0" i="1" u="none" strike="noStrike" dirty="0" err="1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안예리입니다</a:t>
            </a:r>
            <a:r>
              <a:rPr lang="en-US" sz="8000" b="0" i="1" u="none" strike="noStrike" dirty="0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1714500"/>
            <a:ext cx="811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항상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스스로의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가능성을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믿고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,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도전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앞에서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결코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주저하지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않는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245100"/>
            <a:ext cx="17094200" cy="440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5486400"/>
            <a:ext cx="1968500" cy="1270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92800" y="6146800"/>
            <a:ext cx="2641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2024.05.29 - 2024.10.28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78900" y="6146800"/>
            <a:ext cx="706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[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디지털디자인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]UIUX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반응형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웹디자인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&amp;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웹퍼블리셔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(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프론트엔드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)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양성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과정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수료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5486400"/>
            <a:ext cx="15621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6985000"/>
            <a:ext cx="1701800" cy="990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86000" y="7924800"/>
            <a:ext cx="2603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010.8448.9781</a:t>
            </a:r>
          </a:p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yeeeii116@gmail.com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800" y="7924800"/>
            <a:ext cx="1282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PHONE</a:t>
            </a:r>
          </a:p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E-mail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6000" y="6286500"/>
            <a:ext cx="237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안예리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800" y="6286500"/>
            <a:ext cx="1079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NAME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16200000">
            <a:off x="3162300" y="7505700"/>
            <a:ext cx="44196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3500" y="5118100"/>
            <a:ext cx="18859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800" y="7620000"/>
            <a:ext cx="1435100" cy="1625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134100" y="8204200"/>
            <a:ext cx="96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00" b="0" i="0" u="none" strike="noStrike">
                <a:solidFill>
                  <a:srgbClr val="352700"/>
                </a:solidFill>
                <a:latin typeface="Pretendard Bold"/>
              </a:rPr>
              <a:t>Photo</a:t>
            </a:r>
          </a:p>
          <a:p>
            <a:pPr lvl="0" algn="ctr">
              <a:lnSpc>
                <a:spcPct val="83000"/>
              </a:lnSpc>
            </a:pPr>
            <a:r>
              <a:rPr lang="en-US" sz="1400" b="0" i="0" u="none" strike="noStrike">
                <a:solidFill>
                  <a:srgbClr val="352700"/>
                </a:solidFill>
                <a:latin typeface="Pretendard Bold"/>
              </a:rPr>
              <a:t>shop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6500" y="7620000"/>
            <a:ext cx="1435100" cy="162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785100" y="82931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Illustrator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7620000"/>
            <a:ext cx="1435100" cy="1625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448800" y="82931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Figma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4700" y="7620000"/>
            <a:ext cx="1435100" cy="162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5772219" y="3543299"/>
            <a:ext cx="3143181" cy="4571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63300" y="82931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HTML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85700" y="7620000"/>
            <a:ext cx="1435100" cy="1625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814300" y="82804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CSS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6700" y="7620000"/>
            <a:ext cx="1435100" cy="1625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478000" y="82804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JS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3100" y="6769100"/>
            <a:ext cx="1422400" cy="990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25800" y="7620000"/>
            <a:ext cx="1435100" cy="1625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6167100" y="82804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jQuery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57200" y="584200"/>
            <a:ext cx="18859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92100" y="9766300"/>
            <a:ext cx="188595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0" y="9105900"/>
            <a:ext cx="1003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DFE3DB">
                    <a:alpha val="70196"/>
                  </a:srgbClr>
                </a:solidFill>
                <a:latin typeface="Pretendard ExtraLight"/>
              </a:rPr>
              <a:t>@  2024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0" y="8978900"/>
            <a:ext cx="3340100" cy="82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36800" y="7772400"/>
            <a:ext cx="29972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ExtraLight"/>
              </a:rPr>
              <a:t>CAFFEBENE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유한건강생활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한국앤컴퍼니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글라스락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7772400"/>
            <a:ext cx="14097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01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02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03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100" y="1333500"/>
            <a:ext cx="75057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#2</a:t>
            </a:r>
          </a:p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80000">
            <a:off x="8255000" y="7620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80000">
            <a:off x="8432800" y="11176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80000">
            <a:off x="8559800" y="1511300"/>
            <a:ext cx="6858000" cy="844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60000">
            <a:off x="12026900" y="12446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60000">
            <a:off x="11722100" y="13716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60000">
            <a:off x="9969500" y="86233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">
            <a:off x="9080500" y="32004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8200" y="647700"/>
            <a:ext cx="4241800" cy="9055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2024.09 ~ 2024.10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JS, jQuery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카페베네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5918200"/>
            <a:ext cx="3962400" cy="1155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700" y="3086100"/>
            <a:ext cx="61722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52000" y="1651000"/>
            <a:ext cx="7797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모방하는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과정을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통해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웹사이트의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구조를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이해하고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HTML, CSS, Java Script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endParaRPr lang="en-US" altLang="ko-KR" sz="1700" b="1" dirty="0">
              <a:solidFill>
                <a:srgbClr val="24370F">
                  <a:alpha val="80000"/>
                </a:srgbClr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실습하면서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웹사이트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디자인과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학습하는데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중점을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뒀다</a:t>
            </a:r>
            <a:r>
              <a:rPr lang="en-US" sz="1700" b="1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609600"/>
            <a:ext cx="8064500" cy="6184900"/>
          </a:xfrm>
          <a:prstGeom prst="rect">
            <a:avLst/>
          </a:prstGeom>
        </p:spPr>
      </p:pic>
      <p:pic>
        <p:nvPicPr>
          <p:cNvPr id="5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5232400"/>
            <a:ext cx="6502400" cy="443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965200"/>
            <a:ext cx="21336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400" y="7302500"/>
            <a:ext cx="1955800" cy="1168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87600" y="8128000"/>
            <a:ext cx="6121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①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 err="1">
                <a:solidFill>
                  <a:srgbClr val="24370F">
                    <a:alpha val="80000"/>
                  </a:srgbClr>
                </a:solidFill>
                <a:ea typeface="Pretendard Light"/>
              </a:rPr>
              <a:t>썸네일에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Hover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했을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때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나오는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 err="1">
                <a:solidFill>
                  <a:srgbClr val="24370F">
                    <a:alpha val="80000"/>
                  </a:srgbClr>
                </a:solidFill>
                <a:ea typeface="Pretendard Light"/>
              </a:rPr>
              <a:t>베네캣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②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여러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사진을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한눈에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볼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있는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그리드</a:t>
            </a:r>
            <a:r>
              <a:rPr lang="en-US" sz="17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2063FE-ECFC-4C18-8C3F-81E62E7BD589}"/>
              </a:ext>
            </a:extLst>
          </p:cNvPr>
          <p:cNvGrpSpPr/>
          <p:nvPr/>
        </p:nvGrpSpPr>
        <p:grpSpPr>
          <a:xfrm>
            <a:off x="9601200" y="2857500"/>
            <a:ext cx="3566886" cy="1447800"/>
            <a:chOff x="9601200" y="2857500"/>
            <a:chExt cx="3566886" cy="14478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609EE-B1BD-4E54-ACB5-BE6F6A842F88}"/>
                </a:ext>
              </a:extLst>
            </p:cNvPr>
            <p:cNvSpPr txBox="1"/>
            <p:nvPr/>
          </p:nvSpPr>
          <p:spPr>
            <a:xfrm>
              <a:off x="9601200" y="2962245"/>
              <a:ext cx="1054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4C5C3B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COLOR</a:t>
              </a:r>
              <a:endParaRPr lang="ko-KR" altLang="en-US" sz="2000" dirty="0">
                <a:solidFill>
                  <a:srgbClr val="4C5C3B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4ADED7-2F1C-49D3-BA06-47709E8378A3}"/>
                </a:ext>
              </a:extLst>
            </p:cNvPr>
            <p:cNvSpPr txBox="1"/>
            <p:nvPr/>
          </p:nvSpPr>
          <p:spPr>
            <a:xfrm>
              <a:off x="9601200" y="3905190"/>
              <a:ext cx="1035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4C5C3B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FONTS</a:t>
              </a:r>
              <a:endParaRPr lang="ko-KR" altLang="en-US" sz="2000" dirty="0">
                <a:solidFill>
                  <a:srgbClr val="4C5C3B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EF3FACA-1835-4FD0-ADC0-5B69449C1D3C}"/>
                </a:ext>
              </a:extLst>
            </p:cNvPr>
            <p:cNvSpPr/>
            <p:nvPr/>
          </p:nvSpPr>
          <p:spPr>
            <a:xfrm>
              <a:off x="10820400" y="2857500"/>
              <a:ext cx="609600" cy="609600"/>
            </a:xfrm>
            <a:prstGeom prst="ellipse">
              <a:avLst/>
            </a:prstGeom>
            <a:solidFill>
              <a:srgbClr val="3E4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D64B50-171F-4732-A587-B44E0C3078A4}"/>
                </a:ext>
              </a:extLst>
            </p:cNvPr>
            <p:cNvSpPr/>
            <p:nvPr/>
          </p:nvSpPr>
          <p:spPr>
            <a:xfrm>
              <a:off x="11689443" y="2857500"/>
              <a:ext cx="609600" cy="609600"/>
            </a:xfrm>
            <a:prstGeom prst="ellipse">
              <a:avLst/>
            </a:prstGeom>
            <a:solidFill>
              <a:srgbClr val="58B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1C6DB3-1E27-4DAD-985D-022DAD945BA9}"/>
                </a:ext>
              </a:extLst>
            </p:cNvPr>
            <p:cNvSpPr/>
            <p:nvPr/>
          </p:nvSpPr>
          <p:spPr>
            <a:xfrm>
              <a:off x="12558486" y="2857500"/>
              <a:ext cx="609600" cy="609600"/>
            </a:xfrm>
            <a:prstGeom prst="ellipse">
              <a:avLst/>
            </a:prstGeom>
            <a:solidFill>
              <a:srgbClr val="C1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0EE734-F83A-45AE-B05D-3917760AADA7}"/>
                </a:ext>
              </a:extLst>
            </p:cNvPr>
            <p:cNvSpPr txBox="1"/>
            <p:nvPr/>
          </p:nvSpPr>
          <p:spPr>
            <a:xfrm>
              <a:off x="10820400" y="3905190"/>
              <a:ext cx="1805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Noto Sans KR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8267700" y="762000"/>
            <a:ext cx="6858000" cy="844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8432800" y="11303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8547100" y="15240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80000">
            <a:off x="12166600" y="1257300"/>
            <a:ext cx="3810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11861800" y="13716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80000">
            <a:off x="9855200" y="85598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0">
            <a:off x="9144000" y="31115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2024.09 ~ 2024.10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JS, jQuery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유한건강생활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5918200"/>
            <a:ext cx="37338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82500" y="736600"/>
            <a:ext cx="3454400" cy="886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0500" y="3086100"/>
            <a:ext cx="6172200" cy="462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843" y="904844"/>
            <a:ext cx="4688193" cy="2714655"/>
          </a:xfrm>
          <a:prstGeom prst="rect">
            <a:avLst/>
          </a:prstGeom>
          <a:effectLst>
            <a:outerShdw blurRad="64010" dist="63692" dir="5400000">
              <a:srgbClr val="000000">
                <a:alpha val="2000"/>
              </a:srgbClr>
            </a:outerShdw>
          </a:effectLst>
        </p:spPr>
      </p:pic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5232400"/>
            <a:ext cx="65024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647700"/>
            <a:ext cx="8064500" cy="618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7391400"/>
            <a:ext cx="1955800" cy="116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8204200"/>
            <a:ext cx="6121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①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버튼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클릭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애니메이션으로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변형되는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②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효과로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바뀌는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슬라이드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BD037C-DB5C-4B48-8E96-568070DDB8E1}"/>
              </a:ext>
            </a:extLst>
          </p:cNvPr>
          <p:cNvGrpSpPr/>
          <p:nvPr/>
        </p:nvGrpSpPr>
        <p:grpSpPr>
          <a:xfrm>
            <a:off x="13476514" y="3140214"/>
            <a:ext cx="3566886" cy="1546086"/>
            <a:chOff x="9601200" y="2857500"/>
            <a:chExt cx="3566886" cy="15460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49004C-D64B-4203-8123-C515CF9144C3}"/>
                </a:ext>
              </a:extLst>
            </p:cNvPr>
            <p:cNvSpPr txBox="1"/>
            <p:nvPr/>
          </p:nvSpPr>
          <p:spPr>
            <a:xfrm>
              <a:off x="9601200" y="2962245"/>
              <a:ext cx="1054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4C5C3B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COLOR</a:t>
              </a:r>
              <a:endParaRPr lang="ko-KR" altLang="en-US" sz="2000" dirty="0">
                <a:solidFill>
                  <a:srgbClr val="4C5C3B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4C5865-B92B-4B23-924A-753E7B669F4D}"/>
                </a:ext>
              </a:extLst>
            </p:cNvPr>
            <p:cNvSpPr txBox="1"/>
            <p:nvPr/>
          </p:nvSpPr>
          <p:spPr>
            <a:xfrm>
              <a:off x="9601200" y="3695700"/>
              <a:ext cx="1035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4C5C3B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FONTS</a:t>
              </a:r>
              <a:endParaRPr lang="ko-KR" altLang="en-US" sz="2000" dirty="0">
                <a:solidFill>
                  <a:srgbClr val="4C5C3B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1DEE24-6CAB-49B7-B34F-1143FD8843D6}"/>
                </a:ext>
              </a:extLst>
            </p:cNvPr>
            <p:cNvSpPr/>
            <p:nvPr/>
          </p:nvSpPr>
          <p:spPr>
            <a:xfrm>
              <a:off x="10820400" y="2857500"/>
              <a:ext cx="609600" cy="609600"/>
            </a:xfrm>
            <a:prstGeom prst="ellipse">
              <a:avLst/>
            </a:prstGeom>
            <a:solidFill>
              <a:srgbClr val="254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6FAD19E-11D7-4174-A760-1574FEFBB717}"/>
                </a:ext>
              </a:extLst>
            </p:cNvPr>
            <p:cNvSpPr/>
            <p:nvPr/>
          </p:nvSpPr>
          <p:spPr>
            <a:xfrm>
              <a:off x="11689443" y="2857500"/>
              <a:ext cx="609600" cy="609600"/>
            </a:xfrm>
            <a:prstGeom prst="ellipse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C926382-00DF-4F29-A50A-D240E7C4B55E}"/>
                </a:ext>
              </a:extLst>
            </p:cNvPr>
            <p:cNvSpPr/>
            <p:nvPr/>
          </p:nvSpPr>
          <p:spPr>
            <a:xfrm>
              <a:off x="12558486" y="28575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6A2693-5299-46A9-B461-7D35CD805D80}"/>
                </a:ext>
              </a:extLst>
            </p:cNvPr>
            <p:cNvSpPr txBox="1"/>
            <p:nvPr/>
          </p:nvSpPr>
          <p:spPr>
            <a:xfrm>
              <a:off x="10882086" y="3695700"/>
              <a:ext cx="22445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Noto Sans" panose="020B0502040504020204" pitchFamily="34" charset="0"/>
                </a:rPr>
                <a:t>Pretendard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Noto Sans" panose="020B0502040504020204" pitchFamily="34" charset="0"/>
              </a:endParaRPr>
            </a:p>
            <a:p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Noto Sans" panose="020B0502040504020204" pitchFamily="34" charset="0"/>
                </a:rPr>
                <a:t>Nanum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Noto Sans" panose="020B0502040504020204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Noto Sans" panose="020B0502040504020204" pitchFamily="34" charset="0"/>
                </a:rPr>
                <a:t>Myeongjo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Noto Sans" panose="020B0502040504020204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413</Words>
  <Application>Microsoft Office PowerPoint</Application>
  <PresentationFormat>사용자 지정</PresentationFormat>
  <Paragraphs>116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나눔명조 ExtraBold</vt:lpstr>
      <vt:lpstr>Pretendard Light</vt:lpstr>
      <vt:lpstr>Pretendard SemiBold</vt:lpstr>
      <vt:lpstr>Pretendard Medium</vt:lpstr>
      <vt:lpstr>Pretendard Regular</vt:lpstr>
      <vt:lpstr>Vidaloka </vt:lpstr>
      <vt:lpstr>에스코어 드림 5 Medium</vt:lpstr>
      <vt:lpstr>Pretendard ExtraLight</vt:lpstr>
      <vt:lpstr>아리따-돋움4.0(OTF)-SemiBold</vt:lpstr>
      <vt:lpstr>Noto Sans</vt:lpstr>
      <vt:lpstr>Calibri</vt:lpstr>
      <vt:lpstr>Arial</vt:lpstr>
      <vt:lpstr>Pretendard Bold</vt:lpstr>
      <vt:lpstr>Charmonman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15</cp:revision>
  <dcterms:created xsi:type="dcterms:W3CDTF">2006-08-16T00:00:00Z</dcterms:created>
  <dcterms:modified xsi:type="dcterms:W3CDTF">2024-10-16T02:12:57Z</dcterms:modified>
</cp:coreProperties>
</file>